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gaUGULD8pqV2codU5TeOEfZx+V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0" title="Lateral.jpg"/>
          <p:cNvPicPr preferRelativeResize="0"/>
          <p:nvPr/>
        </p:nvPicPr>
        <p:blipFill rotWithShape="1">
          <a:blip r:embed="rId2">
            <a:alphaModFix/>
          </a:blip>
          <a:srcRect b="0" l="8534" r="32321" t="0"/>
          <a:stretch/>
        </p:blipFill>
        <p:spPr>
          <a:xfrm>
            <a:off x="0" y="0"/>
            <a:ext cx="5186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laranja, bicicleta, mão, olhando&#10;&#10;Descrição gerada automaticamente" id="17" name="Google Shape;1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00445" y="76193"/>
            <a:ext cx="1092343" cy="10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0947" y="62230"/>
            <a:ext cx="1724915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0"/>
          <p:cNvSpPr txBox="1"/>
          <p:nvPr/>
        </p:nvSpPr>
        <p:spPr>
          <a:xfrm>
            <a:off x="4975850" y="186725"/>
            <a:ext cx="6024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Simpósio dos Programas de Pós-Graduação da FEM/UNICAMP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 de outubro de 2025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Campinas, Brasil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6" name="Google Shape;26;p11"/>
          <p:cNvSpPr/>
          <p:nvPr/>
        </p:nvSpPr>
        <p:spPr>
          <a:xfrm>
            <a:off x="0" y="6411686"/>
            <a:ext cx="12192000" cy="468000"/>
          </a:xfrm>
          <a:prstGeom prst="rect">
            <a:avLst/>
          </a:prstGeom>
          <a:gradFill>
            <a:gsLst>
              <a:gs pos="0">
                <a:srgbClr val="EEAA7B"/>
              </a:gs>
              <a:gs pos="100000">
                <a:srgbClr val="D2511A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8074" y="65315"/>
            <a:ext cx="896361" cy="56196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1"/>
          <p:cNvSpPr txBox="1"/>
          <p:nvPr/>
        </p:nvSpPr>
        <p:spPr>
          <a:xfrm>
            <a:off x="9386957" y="646313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ma imagem contendo laranja, bicicleta, mão, olhando&#10;&#10;Descrição gerada automaticamente" id="29" name="Google Shape;2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2720" y="65493"/>
            <a:ext cx="565344" cy="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438749" y="2629352"/>
            <a:ext cx="71433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4900" u="none" cap="none" strike="noStrike">
                <a:solidFill>
                  <a:schemeClr val="dk1"/>
                </a:solidFill>
              </a:rPr>
              <a:t>Título do trabalho:</a:t>
            </a:r>
            <a:endParaRPr i="0" sz="490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4900" u="none" cap="none" strike="noStrike">
                <a:solidFill>
                  <a:schemeClr val="dk1"/>
                </a:solidFill>
              </a:rPr>
              <a:t>subtítulo do trabalho</a:t>
            </a:r>
            <a:endParaRPr i="0" sz="4900" u="none" cap="none" strike="noStrike">
              <a:solidFill>
                <a:srgbClr val="000000"/>
              </a:solidFill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537950" y="5521450"/>
            <a:ext cx="6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pt-BR" sz="1800" u="none" cap="none" strike="noStrike">
                <a:solidFill>
                  <a:schemeClr val="dk1"/>
                </a:solidFill>
              </a:rPr>
              <a:t>Autor 1</a:t>
            </a:r>
            <a:r>
              <a:rPr baseline="30000" lang="pt-BR" sz="1800">
                <a:solidFill>
                  <a:schemeClr val="dk1"/>
                </a:solidFill>
              </a:rPr>
              <a:t>1</a:t>
            </a:r>
            <a:r>
              <a:rPr i="0" lang="pt-BR" sz="1800" u="none" cap="none" strike="noStrike">
                <a:solidFill>
                  <a:schemeClr val="dk1"/>
                </a:solidFill>
              </a:rPr>
              <a:t>, Autor 2</a:t>
            </a:r>
            <a:r>
              <a:rPr baseline="30000" lang="pt-BR" sz="1800">
                <a:solidFill>
                  <a:schemeClr val="dk1"/>
                </a:solidFill>
              </a:rPr>
              <a:t>1</a:t>
            </a:r>
            <a:r>
              <a:rPr i="0" lang="pt-BR" sz="1800" u="none" cap="none" strike="noStrike">
                <a:solidFill>
                  <a:schemeClr val="dk1"/>
                </a:solidFill>
              </a:rPr>
              <a:t>, Autor 3</a:t>
            </a:r>
            <a:r>
              <a:rPr baseline="30000" lang="pt-BR" sz="1800">
                <a:solidFill>
                  <a:schemeClr val="dk1"/>
                </a:solidFill>
              </a:rPr>
              <a:t>1,</a:t>
            </a:r>
            <a:r>
              <a:rPr baseline="30000" i="0" lang="pt-BR" sz="1800" u="none" cap="none" strike="noStrike">
                <a:solidFill>
                  <a:schemeClr val="dk1"/>
                </a:solidFill>
              </a:rPr>
              <a:t>2</a:t>
            </a:r>
            <a:r>
              <a:rPr i="0" lang="pt-BR" sz="1800" u="none" cap="none" strike="noStrike">
                <a:solidFill>
                  <a:schemeClr val="dk1"/>
                </a:solidFill>
              </a:rPr>
              <a:t>.</a:t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537950" y="5890750"/>
            <a:ext cx="623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aseline="30000" lang="pt-BR" sz="1200">
                <a:solidFill>
                  <a:schemeClr val="dk1"/>
                </a:solidFill>
              </a:rPr>
              <a:t>1</a:t>
            </a:r>
            <a:r>
              <a:rPr i="0" lang="pt-BR" sz="1200" u="none" cap="none" strike="noStrike">
                <a:solidFill>
                  <a:schemeClr val="dk1"/>
                </a:solidFill>
              </a:rPr>
              <a:t>F</a:t>
            </a:r>
            <a:r>
              <a:rPr lang="pt-BR" sz="1200">
                <a:solidFill>
                  <a:schemeClr val="dk1"/>
                </a:solidFill>
              </a:rPr>
              <a:t>aculdade de Engenharia Mecânica, Universidade Estadual de Campinas.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aseline="30000" i="0" lang="pt-BR" sz="1200" u="none" cap="none" strike="noStrike">
                <a:solidFill>
                  <a:schemeClr val="dk1"/>
                </a:solidFill>
              </a:rPr>
              <a:t>2</a:t>
            </a:r>
            <a:r>
              <a:rPr lang="pt-BR" sz="1200">
                <a:solidFill>
                  <a:schemeClr val="dk1"/>
                </a:solidFill>
              </a:rPr>
              <a:t>Faculdade de Engenharia Química, Universidade Estadual de Campinas.</a:t>
            </a:r>
            <a:endParaRPr i="0"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536002" y="277603"/>
            <a:ext cx="4577174" cy="883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Tópicos</a:t>
            </a:r>
            <a:endParaRPr/>
          </a:p>
        </p:txBody>
      </p:sp>
      <p:grpSp>
        <p:nvGrpSpPr>
          <p:cNvPr id="99" name="Google Shape;99;p2"/>
          <p:cNvGrpSpPr/>
          <p:nvPr/>
        </p:nvGrpSpPr>
        <p:grpSpPr>
          <a:xfrm>
            <a:off x="880789" y="1666705"/>
            <a:ext cx="4020395" cy="958859"/>
            <a:chOff x="880789" y="1666705"/>
            <a:chExt cx="4020395" cy="958859"/>
          </a:xfrm>
        </p:grpSpPr>
        <p:sp>
          <p:nvSpPr>
            <p:cNvPr id="100" name="Google Shape;100;p2"/>
            <p:cNvSpPr/>
            <p:nvPr/>
          </p:nvSpPr>
          <p:spPr>
            <a:xfrm>
              <a:off x="898789" y="1684705"/>
              <a:ext cx="900000" cy="900000"/>
            </a:xfrm>
            <a:prstGeom prst="roundRect">
              <a:avLst>
                <a:gd fmla="val 16667" name="adj"/>
              </a:avLst>
            </a:prstGeom>
            <a:solidFill>
              <a:srgbClr val="ED7D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80789" y="1666705"/>
              <a:ext cx="936000" cy="936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2" name="Google Shape;102;p2"/>
            <p:cNvCxnSpPr/>
            <p:nvPr/>
          </p:nvCxnSpPr>
          <p:spPr>
            <a:xfrm>
              <a:off x="1348789" y="2602705"/>
              <a:ext cx="355239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103" name="Google Shape;103;p2"/>
            <p:cNvSpPr txBox="1"/>
            <p:nvPr/>
          </p:nvSpPr>
          <p:spPr>
            <a:xfrm>
              <a:off x="1864399" y="2092907"/>
              <a:ext cx="21263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Introdução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855465" y="2579845"/>
              <a:ext cx="45719" cy="45719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898789" y="3095155"/>
            <a:ext cx="4020395" cy="958859"/>
            <a:chOff x="880789" y="1666705"/>
            <a:chExt cx="4020395" cy="958859"/>
          </a:xfrm>
        </p:grpSpPr>
        <p:sp>
          <p:nvSpPr>
            <p:cNvPr id="106" name="Google Shape;106;p2"/>
            <p:cNvSpPr/>
            <p:nvPr/>
          </p:nvSpPr>
          <p:spPr>
            <a:xfrm>
              <a:off x="898789" y="1684705"/>
              <a:ext cx="900000" cy="900000"/>
            </a:xfrm>
            <a:prstGeom prst="roundRect">
              <a:avLst>
                <a:gd fmla="val 16667" name="adj"/>
              </a:avLst>
            </a:prstGeom>
            <a:solidFill>
              <a:srgbClr val="FCBF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80789" y="1666705"/>
              <a:ext cx="936000" cy="936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8" name="Google Shape;108;p2"/>
            <p:cNvCxnSpPr/>
            <p:nvPr/>
          </p:nvCxnSpPr>
          <p:spPr>
            <a:xfrm>
              <a:off x="1348789" y="2602705"/>
              <a:ext cx="355239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109" name="Google Shape;109;p2"/>
            <p:cNvSpPr/>
            <p:nvPr/>
          </p:nvSpPr>
          <p:spPr>
            <a:xfrm>
              <a:off x="4855465" y="2579845"/>
              <a:ext cx="45719" cy="45719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880789" y="4523604"/>
            <a:ext cx="4020395" cy="958859"/>
            <a:chOff x="880789" y="1666705"/>
            <a:chExt cx="4020395" cy="958859"/>
          </a:xfrm>
        </p:grpSpPr>
        <p:sp>
          <p:nvSpPr>
            <p:cNvPr id="111" name="Google Shape;111;p2"/>
            <p:cNvSpPr/>
            <p:nvPr/>
          </p:nvSpPr>
          <p:spPr>
            <a:xfrm>
              <a:off x="898789" y="1684705"/>
              <a:ext cx="900000" cy="900000"/>
            </a:xfrm>
            <a:prstGeom prst="roundRect">
              <a:avLst>
                <a:gd fmla="val 16667" name="adj"/>
              </a:avLst>
            </a:prstGeom>
            <a:solidFill>
              <a:srgbClr val="ED7D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80789" y="1666705"/>
              <a:ext cx="936000" cy="936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D75E2F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3" name="Google Shape;113;p2"/>
            <p:cNvCxnSpPr/>
            <p:nvPr/>
          </p:nvCxnSpPr>
          <p:spPr>
            <a:xfrm>
              <a:off x="1348789" y="2602705"/>
              <a:ext cx="355239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114" name="Google Shape;114;p2"/>
            <p:cNvSpPr txBox="1"/>
            <p:nvPr/>
          </p:nvSpPr>
          <p:spPr>
            <a:xfrm>
              <a:off x="1917739" y="2069924"/>
              <a:ext cx="29348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Resultados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855465" y="2579845"/>
              <a:ext cx="45719" cy="45719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6636522" y="1692841"/>
            <a:ext cx="4020395" cy="958859"/>
            <a:chOff x="880789" y="1666705"/>
            <a:chExt cx="4020395" cy="958859"/>
          </a:xfrm>
        </p:grpSpPr>
        <p:sp>
          <p:nvSpPr>
            <p:cNvPr id="117" name="Google Shape;117;p2"/>
            <p:cNvSpPr/>
            <p:nvPr/>
          </p:nvSpPr>
          <p:spPr>
            <a:xfrm>
              <a:off x="898789" y="1684705"/>
              <a:ext cx="900000" cy="900000"/>
            </a:xfrm>
            <a:prstGeom prst="roundRect">
              <a:avLst>
                <a:gd fmla="val 16667" name="adj"/>
              </a:avLst>
            </a:prstGeom>
            <a:solidFill>
              <a:srgbClr val="ED7D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880789" y="1666705"/>
              <a:ext cx="936000" cy="936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" name="Google Shape;119;p2"/>
            <p:cNvCxnSpPr/>
            <p:nvPr/>
          </p:nvCxnSpPr>
          <p:spPr>
            <a:xfrm>
              <a:off x="1348789" y="2602705"/>
              <a:ext cx="355239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120" name="Google Shape;120;p2"/>
            <p:cNvSpPr txBox="1"/>
            <p:nvPr/>
          </p:nvSpPr>
          <p:spPr>
            <a:xfrm>
              <a:off x="1834930" y="2060616"/>
              <a:ext cx="16371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Conclusão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855465" y="2579845"/>
              <a:ext cx="45719" cy="45719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636522" y="3120729"/>
            <a:ext cx="4128888" cy="958859"/>
            <a:chOff x="880789" y="1666705"/>
            <a:chExt cx="4128888" cy="958859"/>
          </a:xfrm>
        </p:grpSpPr>
        <p:sp>
          <p:nvSpPr>
            <p:cNvPr id="123" name="Google Shape;123;p2"/>
            <p:cNvSpPr/>
            <p:nvPr/>
          </p:nvSpPr>
          <p:spPr>
            <a:xfrm>
              <a:off x="898789" y="1684705"/>
              <a:ext cx="900000" cy="900000"/>
            </a:xfrm>
            <a:prstGeom prst="roundRect">
              <a:avLst>
                <a:gd fmla="val 16667" name="adj"/>
              </a:avLst>
            </a:prstGeom>
            <a:solidFill>
              <a:srgbClr val="FCBF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80789" y="1666705"/>
              <a:ext cx="936000" cy="936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5" name="Google Shape;125;p2"/>
            <p:cNvCxnSpPr/>
            <p:nvPr/>
          </p:nvCxnSpPr>
          <p:spPr>
            <a:xfrm>
              <a:off x="1348789" y="2602705"/>
              <a:ext cx="355239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126" name="Google Shape;126;p2"/>
            <p:cNvSpPr txBox="1"/>
            <p:nvPr/>
          </p:nvSpPr>
          <p:spPr>
            <a:xfrm>
              <a:off x="1859020" y="2139543"/>
              <a:ext cx="3150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Referências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855465" y="2579845"/>
              <a:ext cx="45719" cy="45719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6636522" y="4549178"/>
            <a:ext cx="4213731" cy="958859"/>
            <a:chOff x="880789" y="1666705"/>
            <a:chExt cx="4213731" cy="958859"/>
          </a:xfrm>
        </p:grpSpPr>
        <p:sp>
          <p:nvSpPr>
            <p:cNvPr id="129" name="Google Shape;129;p2"/>
            <p:cNvSpPr/>
            <p:nvPr/>
          </p:nvSpPr>
          <p:spPr>
            <a:xfrm>
              <a:off x="898789" y="1684705"/>
              <a:ext cx="900000" cy="900000"/>
            </a:xfrm>
            <a:prstGeom prst="roundRect">
              <a:avLst>
                <a:gd fmla="val 16667" name="adj"/>
              </a:avLst>
            </a:prstGeom>
            <a:solidFill>
              <a:srgbClr val="ED7D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80789" y="1666705"/>
              <a:ext cx="936000" cy="936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1" name="Google Shape;131;p2"/>
            <p:cNvCxnSpPr/>
            <p:nvPr/>
          </p:nvCxnSpPr>
          <p:spPr>
            <a:xfrm>
              <a:off x="1348789" y="2602705"/>
              <a:ext cx="355239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132" name="Google Shape;132;p2"/>
            <p:cNvSpPr txBox="1"/>
            <p:nvPr/>
          </p:nvSpPr>
          <p:spPr>
            <a:xfrm>
              <a:off x="1867218" y="2127265"/>
              <a:ext cx="32273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Informações de contato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855465" y="2579845"/>
              <a:ext cx="45719" cy="45719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2"/>
          <p:cNvSpPr txBox="1"/>
          <p:nvPr/>
        </p:nvSpPr>
        <p:spPr>
          <a:xfrm>
            <a:off x="1872019" y="3514910"/>
            <a:ext cx="21263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3"/>
          <p:cNvGrpSpPr/>
          <p:nvPr/>
        </p:nvGrpSpPr>
        <p:grpSpPr>
          <a:xfrm>
            <a:off x="448527" y="419796"/>
            <a:ext cx="5793777" cy="936000"/>
            <a:chOff x="880789" y="1666705"/>
            <a:chExt cx="5793777" cy="936000"/>
          </a:xfrm>
        </p:grpSpPr>
        <p:sp>
          <p:nvSpPr>
            <p:cNvPr id="140" name="Google Shape;140;p3"/>
            <p:cNvSpPr/>
            <p:nvPr/>
          </p:nvSpPr>
          <p:spPr>
            <a:xfrm>
              <a:off x="900694" y="1684705"/>
              <a:ext cx="900000" cy="900000"/>
            </a:xfrm>
            <a:prstGeom prst="roundRect">
              <a:avLst>
                <a:gd fmla="val 16667" name="adj"/>
              </a:avLst>
            </a:prstGeom>
            <a:solidFill>
              <a:srgbClr val="ED7D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80789" y="1666705"/>
              <a:ext cx="936000" cy="936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1879639" y="1723687"/>
              <a:ext cx="4794927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Introdução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Subtópico (se necessário)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3"/>
          <p:cNvSpPr txBox="1"/>
          <p:nvPr/>
        </p:nvSpPr>
        <p:spPr>
          <a:xfrm>
            <a:off x="618221" y="1405924"/>
            <a:ext cx="9521202" cy="431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Importância da medição de dados experimentais…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Medição em campo...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Problemas enfrentados...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2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estatística da coleta de dados...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Média e mediana;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Trabalhos recentes mostram que...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4"/>
          <p:cNvGrpSpPr/>
          <p:nvPr/>
        </p:nvGrpSpPr>
        <p:grpSpPr>
          <a:xfrm>
            <a:off x="448527" y="419796"/>
            <a:ext cx="7315560" cy="936000"/>
            <a:chOff x="880789" y="1666705"/>
            <a:chExt cx="7315560" cy="936000"/>
          </a:xfrm>
        </p:grpSpPr>
        <p:sp>
          <p:nvSpPr>
            <p:cNvPr id="149" name="Google Shape;149;p4"/>
            <p:cNvSpPr/>
            <p:nvPr/>
          </p:nvSpPr>
          <p:spPr>
            <a:xfrm>
              <a:off x="898789" y="1684705"/>
              <a:ext cx="900000" cy="900000"/>
            </a:xfrm>
            <a:prstGeom prst="roundRect">
              <a:avLst>
                <a:gd fmla="val 16667" name="adj"/>
              </a:avLst>
            </a:prstGeom>
            <a:solidFill>
              <a:srgbClr val="FCBF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880789" y="1666705"/>
              <a:ext cx="936000" cy="936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1879639" y="1752992"/>
              <a:ext cx="631671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Metodologia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Subtópico (se necessário)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4"/>
          <p:cNvSpPr txBox="1"/>
          <p:nvPr/>
        </p:nvSpPr>
        <p:spPr>
          <a:xfrm>
            <a:off x="642162" y="1364042"/>
            <a:ext cx="7129536" cy="44399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72" l="-59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4"/>
          <p:cNvGrpSpPr/>
          <p:nvPr/>
        </p:nvGrpSpPr>
        <p:grpSpPr>
          <a:xfrm>
            <a:off x="748172" y="2863019"/>
            <a:ext cx="4746863" cy="2130364"/>
            <a:chOff x="1157238" y="3098690"/>
            <a:chExt cx="4746863" cy="2130364"/>
          </a:xfrm>
        </p:grpSpPr>
        <p:grpSp>
          <p:nvGrpSpPr>
            <p:cNvPr id="154" name="Google Shape;154;p4"/>
            <p:cNvGrpSpPr/>
            <p:nvPr/>
          </p:nvGrpSpPr>
          <p:grpSpPr>
            <a:xfrm>
              <a:off x="1157238" y="3098690"/>
              <a:ext cx="4746863" cy="2130364"/>
              <a:chOff x="6245851" y="1749002"/>
              <a:chExt cx="4746863" cy="2130364"/>
            </a:xfrm>
          </p:grpSpPr>
          <p:sp>
            <p:nvSpPr>
              <p:cNvPr id="155" name="Google Shape;155;p4"/>
              <p:cNvSpPr txBox="1"/>
              <p:nvPr/>
            </p:nvSpPr>
            <p:spPr>
              <a:xfrm>
                <a:off x="6245851" y="1749002"/>
                <a:ext cx="4746863" cy="2130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rm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700"/>
                  <a:buFont typeface="Calibri"/>
                  <a:buNone/>
                </a:pPr>
                <a:r>
                  <a:t/>
                </a:r>
                <a:endParaRPr b="0" i="0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6" name="Google Shape;156;p4"/>
              <p:cNvGrpSpPr/>
              <p:nvPr/>
            </p:nvGrpSpPr>
            <p:grpSpPr>
              <a:xfrm>
                <a:off x="8786015" y="1749002"/>
                <a:ext cx="1457138" cy="1565088"/>
                <a:chOff x="3985914" y="3870506"/>
                <a:chExt cx="1457138" cy="1565088"/>
              </a:xfrm>
            </p:grpSpPr>
            <p:sp>
              <p:nvSpPr>
                <p:cNvPr id="157" name="Google Shape;157;p4"/>
                <p:cNvSpPr/>
                <p:nvPr/>
              </p:nvSpPr>
              <p:spPr>
                <a:xfrm>
                  <a:off x="4309052" y="4161907"/>
                  <a:ext cx="1134000" cy="1134000"/>
                </a:xfrm>
                <a:prstGeom prst="ellipse">
                  <a:avLst/>
                </a:prstGeom>
                <a:solidFill>
                  <a:srgbClr val="C55A1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b="0" i="0" lang="pt-BR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 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4"/>
                <p:cNvSpPr/>
                <p:nvPr/>
              </p:nvSpPr>
              <p:spPr>
                <a:xfrm>
                  <a:off x="3985914" y="3870506"/>
                  <a:ext cx="929963" cy="1565088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9" name="Google Shape;159;p4"/>
              <p:cNvSpPr/>
              <p:nvPr/>
            </p:nvSpPr>
            <p:spPr>
              <a:xfrm>
                <a:off x="7912853" y="2312649"/>
                <a:ext cx="1086211" cy="462579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9A9A9A"/>
                  </a:gs>
                  <a:gs pos="50000">
                    <a:srgbClr val="8D8D8D"/>
                  </a:gs>
                  <a:gs pos="100000">
                    <a:srgbClr val="787878"/>
                  </a:gs>
                </a:gsLst>
                <a:lin ang="540000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6245851" y="2019847"/>
                <a:ext cx="1134000" cy="1134000"/>
              </a:xfrm>
              <a:prstGeom prst="ellipse">
                <a:avLst/>
              </a:prstGeom>
              <a:gradFill>
                <a:gsLst>
                  <a:gs pos="0">
                    <a:srgbClr val="1F3864"/>
                  </a:gs>
                  <a:gs pos="51000">
                    <a:srgbClr val="1F3864"/>
                  </a:gs>
                  <a:gs pos="54000">
                    <a:schemeClr val="dk1"/>
                  </a:gs>
                  <a:gs pos="100000">
                    <a:schemeClr val="dk1"/>
                  </a:gs>
                </a:gsLst>
                <a:lin ang="0" scaled="0"/>
              </a:gra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pt-BR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1391285" y="3373755"/>
              <a:ext cx="916153" cy="1135380"/>
              <a:chOff x="1391285" y="3373755"/>
              <a:chExt cx="916153" cy="1135380"/>
            </a:xfrm>
          </p:grpSpPr>
          <p:pic>
            <p:nvPicPr>
              <p:cNvPr id="162" name="Google Shape;162;p4"/>
              <p:cNvPicPr preferRelativeResize="0"/>
              <p:nvPr/>
            </p:nvPicPr>
            <p:blipFill rotWithShape="1">
              <a:blip r:embed="rId4">
                <a:alphaModFix/>
              </a:blip>
              <a:srcRect b="3372" l="13332" r="0" t="1923"/>
              <a:stretch/>
            </p:blipFill>
            <p:spPr>
              <a:xfrm>
                <a:off x="1744980" y="3373755"/>
                <a:ext cx="562458" cy="11353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3" name="Google Shape;163;p4"/>
              <p:cNvSpPr txBox="1"/>
              <p:nvPr/>
            </p:nvSpPr>
            <p:spPr>
              <a:xfrm>
                <a:off x="1391285" y="3758938"/>
                <a:ext cx="66344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pt-BR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1885950" y="3823335"/>
                <a:ext cx="194310" cy="25908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5"/>
          <p:cNvGrpSpPr/>
          <p:nvPr/>
        </p:nvGrpSpPr>
        <p:grpSpPr>
          <a:xfrm>
            <a:off x="448527" y="419796"/>
            <a:ext cx="5071124" cy="936000"/>
            <a:chOff x="880789" y="1666705"/>
            <a:chExt cx="5071124" cy="936000"/>
          </a:xfrm>
        </p:grpSpPr>
        <p:sp>
          <p:nvSpPr>
            <p:cNvPr id="170" name="Google Shape;170;p5"/>
            <p:cNvSpPr/>
            <p:nvPr/>
          </p:nvSpPr>
          <p:spPr>
            <a:xfrm>
              <a:off x="898789" y="1684705"/>
              <a:ext cx="900000" cy="900000"/>
            </a:xfrm>
            <a:prstGeom prst="roundRect">
              <a:avLst>
                <a:gd fmla="val 16667" name="adj"/>
              </a:avLst>
            </a:prstGeom>
            <a:solidFill>
              <a:srgbClr val="ED7D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880789" y="1666705"/>
              <a:ext cx="936000" cy="936000"/>
            </a:xfrm>
            <a:prstGeom prst="roundRect">
              <a:avLst>
                <a:gd fmla="val 16667" name="adj"/>
              </a:avLst>
            </a:prstGeom>
            <a:solidFill>
              <a:srgbClr val="ED7D31"/>
            </a:solidFill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1879639" y="1723685"/>
              <a:ext cx="4072274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Resultados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Subtópico (se necessário)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5"/>
          <p:cNvSpPr txBox="1"/>
          <p:nvPr/>
        </p:nvSpPr>
        <p:spPr>
          <a:xfrm>
            <a:off x="6097930" y="1742581"/>
            <a:ext cx="6094070" cy="2120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Espécies de pássaros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Espécie 1: </a:t>
            </a:r>
            <a:r>
              <a:rPr b="0" i="1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Charadrius bicinctu</a:t>
            </a:r>
            <a:endParaRPr b="0" i="1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Espécie 2: </a:t>
            </a:r>
            <a:r>
              <a:rPr b="0" i="1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Anodorhynchus hyacinthinus</a:t>
            </a:r>
            <a:endParaRPr b="0" i="1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Espécie 3: </a:t>
            </a:r>
            <a:r>
              <a:rPr b="0" i="1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Caracara lancus</a:t>
            </a:r>
            <a:endParaRPr b="0" i="1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Espécie 4: </a:t>
            </a:r>
            <a:r>
              <a:rPr b="0" i="1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Amazona aestiva</a:t>
            </a:r>
            <a:endParaRPr b="0" i="1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4" name="Google Shape;174;p5"/>
          <p:cNvGrpSpPr/>
          <p:nvPr/>
        </p:nvGrpSpPr>
        <p:grpSpPr>
          <a:xfrm>
            <a:off x="858520" y="1849119"/>
            <a:ext cx="4262120" cy="3779246"/>
            <a:chOff x="-493451" y="14183272"/>
            <a:chExt cx="15242720" cy="15598402"/>
          </a:xfrm>
        </p:grpSpPr>
        <p:grpSp>
          <p:nvGrpSpPr>
            <p:cNvPr id="175" name="Google Shape;175;p5"/>
            <p:cNvGrpSpPr/>
            <p:nvPr/>
          </p:nvGrpSpPr>
          <p:grpSpPr>
            <a:xfrm>
              <a:off x="-493451" y="14309071"/>
              <a:ext cx="8373321" cy="7427280"/>
              <a:chOff x="116199" y="14152450"/>
              <a:chExt cx="6588301" cy="5843938"/>
            </a:xfrm>
          </p:grpSpPr>
          <p:pic>
            <p:nvPicPr>
              <p:cNvPr descr="Pássaro em cima de superfície marrom&#10;&#10;Descrição gerada automaticamente" id="176" name="Google Shape;176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74498" y="14152450"/>
                <a:ext cx="6530002" cy="4352044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177" name="Google Shape;177;p5"/>
              <p:cNvSpPr txBox="1"/>
              <p:nvPr/>
            </p:nvSpPr>
            <p:spPr>
              <a:xfrm>
                <a:off x="116199" y="18597077"/>
                <a:ext cx="6530002" cy="1399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1" lang="pt-BR" sz="11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Charadrius bicinctu</a:t>
                </a:r>
                <a:endParaRPr b="0" i="1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pt-BR" sz="11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Fonte: wikimedia.org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5"/>
            <p:cNvGrpSpPr/>
            <p:nvPr/>
          </p:nvGrpSpPr>
          <p:grpSpPr>
            <a:xfrm>
              <a:off x="8136219" y="14183272"/>
              <a:ext cx="6613050" cy="7590947"/>
              <a:chOff x="8438541" y="14077343"/>
              <a:chExt cx="6613050" cy="7590947"/>
            </a:xfrm>
          </p:grpSpPr>
          <p:pic>
            <p:nvPicPr>
              <p:cNvPr descr="Pássaro em cima de pedra&#10;&#10;Descrição gerada automaticamente com confiança baixa" id="179" name="Google Shape;179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9292156" y="14077343"/>
                <a:ext cx="5105401" cy="57054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0" name="Google Shape;180;p5"/>
              <p:cNvSpPr txBox="1"/>
              <p:nvPr/>
            </p:nvSpPr>
            <p:spPr>
              <a:xfrm>
                <a:off x="8438541" y="19889853"/>
                <a:ext cx="6613050" cy="1778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1" lang="pt-BR" sz="11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Anodorhynchus hyacinthinus</a:t>
                </a:r>
                <a:endParaRPr b="0" i="1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pt-BR" sz="11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Fonte: wikimedia.org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" name="Google Shape;181;p5"/>
            <p:cNvGrpSpPr/>
            <p:nvPr/>
          </p:nvGrpSpPr>
          <p:grpSpPr>
            <a:xfrm>
              <a:off x="5967238" y="22460195"/>
              <a:ext cx="8200672" cy="7321479"/>
              <a:chOff x="5967238" y="22460195"/>
              <a:chExt cx="8200672" cy="7321479"/>
            </a:xfrm>
          </p:grpSpPr>
          <p:pic>
            <p:nvPicPr>
              <p:cNvPr descr="Pássaro colorido na cabeça&#10;&#10;Descrição gerada automaticamente" id="182" name="Google Shape;182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039909" y="22460195"/>
                <a:ext cx="8128001" cy="54165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" name="Google Shape;183;p5"/>
              <p:cNvSpPr txBox="1"/>
              <p:nvPr/>
            </p:nvSpPr>
            <p:spPr>
              <a:xfrm>
                <a:off x="5967238" y="28003238"/>
                <a:ext cx="8128001" cy="1778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1" lang="pt-BR" sz="11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Amazona aestiva</a:t>
                </a:r>
                <a:endParaRPr b="0" i="1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pt-BR" sz="11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Fonte: wikimedia.org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5"/>
            <p:cNvGrpSpPr/>
            <p:nvPr/>
          </p:nvGrpSpPr>
          <p:grpSpPr>
            <a:xfrm>
              <a:off x="-388646" y="22460195"/>
              <a:ext cx="5218342" cy="7266326"/>
              <a:chOff x="-388646" y="22460195"/>
              <a:chExt cx="5218342" cy="7266326"/>
            </a:xfrm>
          </p:grpSpPr>
          <p:pic>
            <p:nvPicPr>
              <p:cNvPr descr="Pássaro no galho da árvore&#10;&#10;Descrição gerada automaticamente" id="185" name="Google Shape;185;p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-206972" y="22460195"/>
                <a:ext cx="4935080" cy="54165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6" name="Google Shape;186;p5"/>
              <p:cNvSpPr txBox="1"/>
              <p:nvPr/>
            </p:nvSpPr>
            <p:spPr>
              <a:xfrm>
                <a:off x="-388646" y="27948085"/>
                <a:ext cx="5218342" cy="1778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1" lang="pt-BR" sz="11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Caracara plancus</a:t>
                </a:r>
                <a:endParaRPr b="0" i="1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pt-BR" sz="11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Fonte: wikimedia.org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6"/>
          <p:cNvGrpSpPr/>
          <p:nvPr/>
        </p:nvGrpSpPr>
        <p:grpSpPr>
          <a:xfrm>
            <a:off x="448527" y="419796"/>
            <a:ext cx="4648767" cy="936000"/>
            <a:chOff x="880789" y="1666705"/>
            <a:chExt cx="4648767" cy="936000"/>
          </a:xfrm>
        </p:grpSpPr>
        <p:sp>
          <p:nvSpPr>
            <p:cNvPr id="192" name="Google Shape;192;p6"/>
            <p:cNvSpPr/>
            <p:nvPr/>
          </p:nvSpPr>
          <p:spPr>
            <a:xfrm>
              <a:off x="898789" y="1684705"/>
              <a:ext cx="900000" cy="900000"/>
            </a:xfrm>
            <a:prstGeom prst="roundRect">
              <a:avLst>
                <a:gd fmla="val 16667" name="adj"/>
              </a:avLst>
            </a:prstGeom>
            <a:solidFill>
              <a:srgbClr val="FCBF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880789" y="1666705"/>
              <a:ext cx="936000" cy="936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1879639" y="1749679"/>
              <a:ext cx="3649917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Conclusão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Subtópico (se necessário)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6"/>
          <p:cNvSpPr txBox="1"/>
          <p:nvPr/>
        </p:nvSpPr>
        <p:spPr>
          <a:xfrm>
            <a:off x="618221" y="1405924"/>
            <a:ext cx="9521202" cy="4613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Dê preferência para conclusões em tópicos;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 1;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 2;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 3;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 Final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7"/>
          <p:cNvGrpSpPr/>
          <p:nvPr/>
        </p:nvGrpSpPr>
        <p:grpSpPr>
          <a:xfrm>
            <a:off x="448527" y="419796"/>
            <a:ext cx="4648767" cy="936000"/>
            <a:chOff x="880789" y="1666705"/>
            <a:chExt cx="4648767" cy="936000"/>
          </a:xfrm>
        </p:grpSpPr>
        <p:sp>
          <p:nvSpPr>
            <p:cNvPr id="201" name="Google Shape;201;p7"/>
            <p:cNvSpPr/>
            <p:nvPr/>
          </p:nvSpPr>
          <p:spPr>
            <a:xfrm>
              <a:off x="898789" y="1684705"/>
              <a:ext cx="900000" cy="900000"/>
            </a:xfrm>
            <a:prstGeom prst="roundRect">
              <a:avLst>
                <a:gd fmla="val 16667" name="adj"/>
              </a:avLst>
            </a:prstGeom>
            <a:solidFill>
              <a:srgbClr val="ED7D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880789" y="1666705"/>
              <a:ext cx="936000" cy="936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1879639" y="1856687"/>
              <a:ext cx="36499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Referências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" name="Google Shape;204;p7"/>
          <p:cNvSpPr txBox="1"/>
          <p:nvPr/>
        </p:nvSpPr>
        <p:spPr>
          <a:xfrm>
            <a:off x="433255" y="1740506"/>
            <a:ext cx="1049112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Sobrenome, N. </a:t>
            </a:r>
            <a:r>
              <a:rPr b="0" i="1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livro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3ed. Brasil: editora, 2023.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Sobrenome1, N1., Sobrenome 2, N2. Nome do artigo. </a:t>
            </a:r>
            <a:r>
              <a:rPr b="0" i="1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da revista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2023, 45(12): 12-25.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Sobrenome1, N1. et al. Nome do artigo, em: </a:t>
            </a:r>
            <a:r>
              <a:rPr b="0" i="1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congresso/conferência</a:t>
            </a: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Campinas, Brasil, 12 de maio de 2021, pp. 4-10.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8"/>
          <p:cNvGrpSpPr/>
          <p:nvPr/>
        </p:nvGrpSpPr>
        <p:grpSpPr>
          <a:xfrm>
            <a:off x="448527" y="419796"/>
            <a:ext cx="7405153" cy="936000"/>
            <a:chOff x="880789" y="1666705"/>
            <a:chExt cx="7405153" cy="936000"/>
          </a:xfrm>
        </p:grpSpPr>
        <p:sp>
          <p:nvSpPr>
            <p:cNvPr id="210" name="Google Shape;210;p8"/>
            <p:cNvSpPr/>
            <p:nvPr/>
          </p:nvSpPr>
          <p:spPr>
            <a:xfrm>
              <a:off x="898789" y="1684705"/>
              <a:ext cx="900000" cy="900000"/>
            </a:xfrm>
            <a:prstGeom prst="roundRect">
              <a:avLst>
                <a:gd fmla="val 16667" name="adj"/>
              </a:avLst>
            </a:prstGeom>
            <a:solidFill>
              <a:srgbClr val="FCBF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880789" y="1666705"/>
              <a:ext cx="936000" cy="936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1889799" y="1714447"/>
              <a:ext cx="639614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Informações de Contato (não obrigatório)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não utilizar, apagar tópico do slide-sumário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8"/>
          <p:cNvSpPr txBox="1"/>
          <p:nvPr/>
        </p:nvSpPr>
        <p:spPr>
          <a:xfrm>
            <a:off x="581030" y="1690017"/>
            <a:ext cx="10727049" cy="422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 1, contato (e-mail e/ou telefone)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 2, contato (e-mail e/ou telefone)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 3, contato (e-mail e/ou telefone)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 4, contato (e-mail e/ou telefone)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 x, contato (e-mail e/ou telefone)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2022-08-18T18:16:42Z</dcterms:created>
  <dc:creator>Vitor Mateus Martini</dc:creator>
</cp:coreProperties>
</file>